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</p:sldIdLst>
  <p:sldSz cx="12192000" cy="6858000"/>
  <p:notesSz cx="12192000" cy="6858000"/>
  <p:embeddedFontLst>
    <p:embeddedFont>
      <p:font typeface="PT Serif" panose="020A0603040505020204" pitchFamily="18" charset="-52"/>
      <p:regular r:id="rId8"/>
      <p:bold r:id="rId9"/>
      <p:italic r:id="rId10"/>
      <p:boldItalic r:id="rId11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1758317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940" cy="301787"/>
          </a:xfrm>
        </p:spPr>
        <p:txBody>
          <a:bodyPr/>
          <a:lstStyle/>
          <a:p>
            <a:pPr algn="ctr">
              <a:defRPr/>
            </a:pPr>
            <a:r>
              <a:rPr sz="2200" b="1">
                <a:latin typeface="Times New Roman"/>
                <a:ea typeface="Times New Roman"/>
                <a:cs typeface="Times New Roman"/>
              </a:rPr>
              <a:t> Современные предприятия легкой промышленности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78399346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B7BE0D1-9E6D-9139-0588-CAC11253BB50}" type="slidenum">
              <a:rPr lang="ru-RU"/>
              <a:t>1</a:t>
            </a:fld>
            <a:endParaRPr lang="ru-RU"/>
          </a:p>
        </p:txBody>
      </p:sp>
      <p:sp>
        <p:nvSpPr>
          <p:cNvPr id="1657475209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«БауТекс» </a:t>
            </a: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spcAft>
                <a:spcPts val="599"/>
              </a:spcAft>
              <a:defRPr/>
            </a:pPr>
            <a:r>
              <a:rPr sz="20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Гусь-Хрустальный)</a:t>
            </a:r>
          </a:p>
        </p:txBody>
      </p:sp>
      <p:sp>
        <p:nvSpPr>
          <p:cNvPr id="42126802" name="Скругленный прямоугольник 11"/>
          <p:cNvSpPr/>
          <p:nvPr/>
        </p:nvSpPr>
        <p:spPr bwMode="auto">
          <a:xfrm>
            <a:off x="4505356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ООО «Ярцевская фабрика»</a:t>
            </a: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(г. Вязники)</a:t>
            </a:r>
            <a:endParaRPr sz="2000"/>
          </a:p>
        </p:txBody>
      </p:sp>
      <p:sp>
        <p:nvSpPr>
          <p:cNvPr id="357344424" name="Скругленный прямоугольник 12"/>
          <p:cNvSpPr/>
          <p:nvPr/>
        </p:nvSpPr>
        <p:spPr bwMode="auto">
          <a:xfrm>
            <a:off x="119738" y="2143319"/>
            <a:ext cx="4385618" cy="2836893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0"/>
              </a:spcAft>
              <a:defRPr/>
            </a:pPr>
            <a:r>
              <a:rPr sz="1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Крупнейший производитель высокотехнологичной продукции на основе стекловолокна (стеклоткани). Производит широкий ассортимент технических тканей, например, для укрепления крыши, яхт, автомобилей, лопастей для ветряков или дорожного полотна. </a:t>
            </a:r>
          </a:p>
          <a:p>
            <a:pPr>
              <a:spcAft>
                <a:spcPts val="0"/>
              </a:spcAft>
              <a:defRPr/>
            </a:pPr>
            <a:r>
              <a:rPr sz="1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Компания – единственный в России производитель обоев из стекловолокна, отличающихся высокой износоустойчивостью и трудновоспламеняемостью, что делает их выбором №1 для офисов и больниц. В компании работают более 600 человек, продукция экспортируется в Германию и Китай.</a:t>
            </a:r>
            <a:endParaRPr sz="1400" b="1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41066853" name="Скругленный прямоугольник 14"/>
          <p:cNvSpPr/>
          <p:nvPr/>
        </p:nvSpPr>
        <p:spPr bwMode="auto">
          <a:xfrm>
            <a:off x="4600607" y="2143319"/>
            <a:ext cx="4259035" cy="2836893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r>
              <a:rPr sz="18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Производит льняную пряжу, крученые изделия из льна, хлопка и искусственных волокон, нетканые полотна, льняные и джутовые межвенцовые уплотнители. Компания занимает 24-е место среди российских предприятий, производящих льняной текстиль.</a:t>
            </a: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648720506" name="Скругленный прямоугольник 17"/>
          <p:cNvSpPr/>
          <p:nvPr/>
        </p:nvSpPr>
        <p:spPr bwMode="auto">
          <a:xfrm>
            <a:off x="8859642" y="1015999"/>
            <a:ext cx="3197678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«Авангард» </a:t>
            </a:r>
            <a:endParaRPr sz="2400">
              <a:latin typeface="Times New Roman"/>
              <a:ea typeface="Times New Roman"/>
              <a:cs typeface="Times New Roman"/>
            </a:endParaRPr>
          </a:p>
          <a:p>
            <a:pPr algn="ctr">
              <a:spcAft>
                <a:spcPts val="599"/>
              </a:spcAft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(г. Юрьев-Польский)</a:t>
            </a:r>
            <a:endParaRPr sz="2400" b="1">
              <a:latin typeface="Mulish"/>
            </a:endParaRPr>
          </a:p>
        </p:txBody>
      </p:sp>
      <p:sp>
        <p:nvSpPr>
          <p:cNvPr id="1603019412" name="Скругленный прямоугольник 18"/>
          <p:cNvSpPr/>
          <p:nvPr/>
        </p:nvSpPr>
        <p:spPr bwMode="auto">
          <a:xfrm>
            <a:off x="8906808" y="2190944"/>
            <a:ext cx="3218547" cy="2789269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r>
              <a:rPr sz="16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Ткацко-отделочная фабрика одна из старейших отечественных производителей махровых полотенец, мебельных и легких тканей, тканей специального назначения. Вот уже более 140 лет фабрика известна на рынке своими узнаваемыми изделиями и качеством продукции.</a:t>
            </a:r>
          </a:p>
        </p:txBody>
      </p:sp>
      <p:sp>
        <p:nvSpPr>
          <p:cNvPr id="181851990" name=" 181851989"/>
          <p:cNvSpPr/>
          <p:nvPr/>
        </p:nvSpPr>
        <p:spPr bwMode="auto">
          <a:xfrm>
            <a:off x="7222249" y="5144802"/>
            <a:ext cx="5434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5773243" name="Рисунок 10577324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35594" y="4885885"/>
            <a:ext cx="3183555" cy="1896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29995537" name=" 1429995536"/>
          <p:cNvSpPr/>
          <p:nvPr/>
        </p:nvSpPr>
        <p:spPr bwMode="auto">
          <a:xfrm>
            <a:off x="6120223" y="8272053"/>
            <a:ext cx="15166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60786359" name="Рисунок 146078635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047280" y="4885885"/>
            <a:ext cx="1955062" cy="441813"/>
          </a:xfrm>
          <a:prstGeom prst="rect">
            <a:avLst/>
          </a:prstGeom>
        </p:spPr>
      </p:pic>
      <p:sp>
        <p:nvSpPr>
          <p:cNvPr id="571903259" name=" 571903258"/>
          <p:cNvSpPr/>
          <p:nvPr/>
        </p:nvSpPr>
        <p:spPr bwMode="auto">
          <a:xfrm>
            <a:off x="10069412" y="7752714"/>
            <a:ext cx="10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98575093" name="Рисунок 159857509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057051" y="4558514"/>
            <a:ext cx="3346146" cy="2223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182044" name=" 25182043"/>
          <p:cNvSpPr/>
          <p:nvPr/>
        </p:nvSpPr>
        <p:spPr bwMode="auto">
          <a:xfrm>
            <a:off x="15360604" y="7752145"/>
            <a:ext cx="1011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436993307" name="Рисунок 43699330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392045" y="4787331"/>
            <a:ext cx="2253443" cy="2023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717436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940" cy="301787"/>
          </a:xfrm>
        </p:spPr>
        <p:txBody>
          <a:bodyPr/>
          <a:lstStyle/>
          <a:p>
            <a:pPr algn="ctr">
              <a:defRPr/>
            </a:pPr>
            <a:r>
              <a:rPr sz="2200" b="1">
                <a:latin typeface="Times New Roman"/>
                <a:ea typeface="Times New Roman"/>
                <a:cs typeface="Times New Roman"/>
              </a:rPr>
              <a:t> Современные предприятия легкой промышленности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8281955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06E4BB9-F660-B5BE-3DFF-8AAFD55CC980}" type="slidenum">
              <a:rPr lang="ru-RU"/>
              <a:t>2</a:t>
            </a:fld>
            <a:endParaRPr lang="ru-RU"/>
          </a:p>
        </p:txBody>
      </p:sp>
      <p:sp>
        <p:nvSpPr>
          <p:cNvPr id="2012379583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27408558" name="Скругленный прямоугольник 11"/>
          <p:cNvSpPr/>
          <p:nvPr/>
        </p:nvSpPr>
        <p:spPr bwMode="auto">
          <a:xfrm>
            <a:off x="4505356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584136285" name="Скругленный прямоугольник 12"/>
          <p:cNvSpPr/>
          <p:nvPr/>
        </p:nvSpPr>
        <p:spPr bwMode="auto">
          <a:xfrm>
            <a:off x="119738" y="2143319"/>
            <a:ext cx="4385618" cy="2836893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903304271" name="Скругленный прямоугольник 14"/>
          <p:cNvSpPr/>
          <p:nvPr/>
        </p:nvSpPr>
        <p:spPr bwMode="auto">
          <a:xfrm>
            <a:off x="4505356" y="2143319"/>
            <a:ext cx="4259035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154143519" name="Скругленный прямоугольник 17"/>
          <p:cNvSpPr/>
          <p:nvPr/>
        </p:nvSpPr>
        <p:spPr bwMode="auto">
          <a:xfrm>
            <a:off x="8764392" y="1015999"/>
            <a:ext cx="3292928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639681029" name="Скругленный прямоугольник 18"/>
          <p:cNvSpPr/>
          <p:nvPr/>
        </p:nvSpPr>
        <p:spPr bwMode="auto">
          <a:xfrm>
            <a:off x="8764392" y="2190944"/>
            <a:ext cx="3360963" cy="2952554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6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80069514" name="TextBox 780069513"/>
          <p:cNvSpPr txBox="1"/>
          <p:nvPr/>
        </p:nvSpPr>
        <p:spPr bwMode="auto">
          <a:xfrm>
            <a:off x="494606" y="1081255"/>
            <a:ext cx="3602332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«ПНМ»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 Вязники)</a:t>
            </a:r>
          </a:p>
        </p:txBody>
      </p:sp>
      <p:sp>
        <p:nvSpPr>
          <p:cNvPr id="1103282537" name="TextBox 1103282536"/>
          <p:cNvSpPr txBox="1"/>
          <p:nvPr/>
        </p:nvSpPr>
        <p:spPr bwMode="auto">
          <a:xfrm>
            <a:off x="249006" y="2168241"/>
            <a:ext cx="4093316" cy="28346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Предприятие нетканых материалов – производитель нетканого полотна. Продукция компании широко используется в различных отраслях промышленности и народного хозяйства. С 2024 года установило дополнительную линию и освоило выпуск маскировочных сетей и тентов для нужд специальной военной операции.</a:t>
            </a:r>
          </a:p>
        </p:txBody>
      </p:sp>
      <p:sp>
        <p:nvSpPr>
          <p:cNvPr id="575132315" name="TextBox 575132314"/>
          <p:cNvSpPr txBox="1"/>
          <p:nvPr/>
        </p:nvSpPr>
        <p:spPr bwMode="auto">
          <a:xfrm>
            <a:off x="4578885" y="989815"/>
            <a:ext cx="4023193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«Ткацкая фабрика «Медтекс» </a:t>
            </a: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(Камешковский район)</a:t>
            </a:r>
            <a:endParaRPr sz="2400">
              <a:solidFill>
                <a:schemeClr val="bg1"/>
              </a:solidFill>
            </a:endParaRPr>
          </a:p>
        </p:txBody>
      </p:sp>
      <p:sp>
        <p:nvSpPr>
          <p:cNvPr id="914807210" name="TextBox 914807209"/>
          <p:cNvSpPr txBox="1"/>
          <p:nvPr/>
        </p:nvSpPr>
        <p:spPr bwMode="auto">
          <a:xfrm>
            <a:off x="4627821" y="2281588"/>
            <a:ext cx="4286357" cy="283467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0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ведущий производитель высококачественных медицинских перевязочных изделий, стабильно и успешно развивающееся предприятие текстильной отрасли области, специализирующееся на выпуске суровых хлопчатобумажных тканей: марли медицинской, изделий медицинского назначения</a:t>
            </a:r>
            <a:r>
              <a:rPr sz="18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1800">
              <a:solidFill>
                <a:schemeClr val="tx1"/>
              </a:solidFill>
            </a:endParaRPr>
          </a:p>
        </p:txBody>
      </p:sp>
      <p:sp>
        <p:nvSpPr>
          <p:cNvPr id="945862745" name="TextBox 945862744"/>
          <p:cNvSpPr txBox="1"/>
          <p:nvPr/>
        </p:nvSpPr>
        <p:spPr bwMode="auto">
          <a:xfrm>
            <a:off x="8927642" y="1142215"/>
            <a:ext cx="3034464" cy="8229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ЗАО «ПРОМЦЕНТР» </a:t>
            </a:r>
          </a:p>
          <a:p>
            <a:pPr algn="ctr">
              <a:defRPr/>
            </a:pP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Вязники)</a:t>
            </a:r>
            <a:endParaRPr sz="2400">
              <a:solidFill>
                <a:schemeClr val="bg1"/>
              </a:solidFill>
            </a:endParaRPr>
          </a:p>
        </p:txBody>
      </p:sp>
      <p:sp>
        <p:nvSpPr>
          <p:cNvPr id="1248940169" name="TextBox 1248940168"/>
          <p:cNvSpPr txBox="1"/>
          <p:nvPr/>
        </p:nvSpPr>
        <p:spPr bwMode="auto">
          <a:xfrm>
            <a:off x="8826994" y="2403509"/>
            <a:ext cx="3365076" cy="24384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производитель упаковочной и мешочной ткани на льняной основе (технических льняных, джутовых, джуто-льняных тканей, парусины, брезента). </a:t>
            </a:r>
            <a:endParaRPr sz="2200"/>
          </a:p>
        </p:txBody>
      </p:sp>
      <p:sp>
        <p:nvSpPr>
          <p:cNvPr id="1621605819" name=" 1621605818"/>
          <p:cNvSpPr/>
          <p:nvPr/>
        </p:nvSpPr>
        <p:spPr bwMode="auto">
          <a:xfrm>
            <a:off x="6728910" y="7997893"/>
            <a:ext cx="841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16358009" name="Рисунок 191635800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60350" y="4980211"/>
            <a:ext cx="3236635" cy="1838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7917180" name=" 547917179"/>
          <p:cNvSpPr/>
          <p:nvPr/>
        </p:nvSpPr>
        <p:spPr bwMode="auto">
          <a:xfrm>
            <a:off x="11090310" y="7997893"/>
            <a:ext cx="6910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879510012" name="Рисунок 87951001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121750" y="5040208"/>
            <a:ext cx="2695981" cy="172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71815243" name=" 1771815242"/>
          <p:cNvSpPr/>
          <p:nvPr/>
        </p:nvSpPr>
        <p:spPr bwMode="auto">
          <a:xfrm>
            <a:off x="14905380" y="8064640"/>
            <a:ext cx="7468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91619293" name="Рисунок 159161929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050776" y="4841943"/>
            <a:ext cx="2788193" cy="1976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27803452" name="Заголовок 1"/>
          <p:cNvSpPr>
            <a:spLocks noGrp="1"/>
          </p:cNvSpPr>
          <p:nvPr>
            <p:ph type="title"/>
          </p:nvPr>
        </p:nvSpPr>
        <p:spPr bwMode="auto">
          <a:xfrm>
            <a:off x="1119866" y="161017"/>
            <a:ext cx="9971455" cy="658403"/>
          </a:xfrm>
        </p:spPr>
        <p:txBody>
          <a:bodyPr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 Ведущими предприятиями по производству </a:t>
            </a:r>
            <a:r>
              <a:rPr sz="2400" b="1" i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являются следующие компании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89097132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8EA285A-82F5-A016-2341-9B3DE3C53763}" type="slidenum">
              <a:rPr lang="ru-RU"/>
              <a:t>3</a:t>
            </a:fld>
            <a:endParaRPr lang="ru-RU"/>
          </a:p>
        </p:txBody>
      </p:sp>
      <p:sp>
        <p:nvSpPr>
          <p:cNvPr id="1267004430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14258286" name="Скругленный прямоугольник 11"/>
          <p:cNvSpPr/>
          <p:nvPr/>
        </p:nvSpPr>
        <p:spPr bwMode="auto">
          <a:xfrm>
            <a:off x="4415891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824487635" name="Скругленный прямоугольник 12"/>
          <p:cNvSpPr/>
          <p:nvPr/>
        </p:nvSpPr>
        <p:spPr bwMode="auto">
          <a:xfrm>
            <a:off x="119738" y="2143319"/>
            <a:ext cx="4385618" cy="2836893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209972115" name="Скругленный прямоугольник 14"/>
          <p:cNvSpPr/>
          <p:nvPr/>
        </p:nvSpPr>
        <p:spPr bwMode="auto">
          <a:xfrm>
            <a:off x="4505356" y="2143319"/>
            <a:ext cx="4259035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301332926" name="Скругленный прямоугольник 17"/>
          <p:cNvSpPr/>
          <p:nvPr/>
        </p:nvSpPr>
        <p:spPr bwMode="auto">
          <a:xfrm>
            <a:off x="8675572" y="1000777"/>
            <a:ext cx="3427606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266506018" name="Скругленный прямоугольник 18"/>
          <p:cNvSpPr/>
          <p:nvPr/>
        </p:nvSpPr>
        <p:spPr bwMode="auto">
          <a:xfrm>
            <a:off x="8764392" y="2190944"/>
            <a:ext cx="3360963" cy="2952554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6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98794318" name="TextBox 1198794317"/>
          <p:cNvSpPr txBox="1"/>
          <p:nvPr/>
        </p:nvSpPr>
        <p:spPr bwMode="auto">
          <a:xfrm>
            <a:off x="494606" y="1081255"/>
            <a:ext cx="360247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42336803" name="TextBox 842336802"/>
          <p:cNvSpPr txBox="1"/>
          <p:nvPr/>
        </p:nvSpPr>
        <p:spPr bwMode="auto">
          <a:xfrm>
            <a:off x="180970" y="2464486"/>
            <a:ext cx="4094000" cy="155451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Бренд Nikastyle. </a:t>
            </a:r>
          </a:p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Производит с 2004 года верхнюю одежду для детей, обувь и аксессуары.</a:t>
            </a:r>
          </a:p>
        </p:txBody>
      </p:sp>
      <p:sp>
        <p:nvSpPr>
          <p:cNvPr id="240462993" name="TextBox 240462992"/>
          <p:cNvSpPr txBox="1"/>
          <p:nvPr/>
        </p:nvSpPr>
        <p:spPr bwMode="auto">
          <a:xfrm>
            <a:off x="4578885" y="989815"/>
            <a:ext cx="4023228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30620441" name="TextBox 430620440"/>
          <p:cNvSpPr txBox="1"/>
          <p:nvPr/>
        </p:nvSpPr>
        <p:spPr bwMode="auto">
          <a:xfrm>
            <a:off x="4627821" y="2281588"/>
            <a:ext cx="428639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1800">
              <a:solidFill>
                <a:schemeClr val="tx1"/>
              </a:solidFill>
            </a:endParaRPr>
          </a:p>
        </p:txBody>
      </p:sp>
      <p:sp>
        <p:nvSpPr>
          <p:cNvPr id="2036687" name="TextBox 2036686"/>
          <p:cNvSpPr txBox="1"/>
          <p:nvPr/>
        </p:nvSpPr>
        <p:spPr bwMode="auto">
          <a:xfrm>
            <a:off x="8586106" y="1096513"/>
            <a:ext cx="3606000" cy="7620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«Трикотаж Профи» </a:t>
            </a: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Ковров) </a:t>
            </a: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06615648" name="TextBox 406615647"/>
          <p:cNvSpPr txBox="1"/>
          <p:nvPr/>
        </p:nvSpPr>
        <p:spPr bwMode="auto">
          <a:xfrm>
            <a:off x="8826994" y="2403509"/>
            <a:ext cx="3365112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endParaRPr sz="2200"/>
          </a:p>
        </p:txBody>
      </p:sp>
      <p:sp>
        <p:nvSpPr>
          <p:cNvPr id="1167380613" name="TextBox 1167380612"/>
          <p:cNvSpPr txBox="1"/>
          <p:nvPr/>
        </p:nvSpPr>
        <p:spPr bwMode="auto">
          <a:xfrm>
            <a:off x="769445" y="1096513"/>
            <a:ext cx="3086277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«Нильс»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Владимир)</a:t>
            </a:r>
          </a:p>
        </p:txBody>
      </p:sp>
      <p:sp>
        <p:nvSpPr>
          <p:cNvPr id="607598256" name="TextBox 607598255"/>
          <p:cNvSpPr txBox="1"/>
          <p:nvPr/>
        </p:nvSpPr>
        <p:spPr bwMode="auto">
          <a:xfrm>
            <a:off x="4462383" y="1139163"/>
            <a:ext cx="4139839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«Триумф»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Киржач)</a:t>
            </a:r>
            <a:endParaRPr sz="2200">
              <a:solidFill>
                <a:schemeClr val="bg1"/>
              </a:solidFill>
            </a:endParaRPr>
          </a:p>
        </p:txBody>
      </p:sp>
      <p:sp>
        <p:nvSpPr>
          <p:cNvPr id="1957914154" name="TextBox 1957914153"/>
          <p:cNvSpPr txBox="1"/>
          <p:nvPr/>
        </p:nvSpPr>
        <p:spPr bwMode="auto">
          <a:xfrm>
            <a:off x="4627820" y="2317510"/>
            <a:ext cx="4023336" cy="2651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Бренд Laina. Выпускает худи, брюки и бельё, осуществляет полный цикл по пошиву трикотажа: от разработки моделей до продаж конечному потребителю. </a:t>
            </a:r>
          </a:p>
        </p:txBody>
      </p:sp>
      <p:sp>
        <p:nvSpPr>
          <p:cNvPr id="1469939726" name="TextBox 1469939725"/>
          <p:cNvSpPr txBox="1"/>
          <p:nvPr/>
        </p:nvSpPr>
        <p:spPr bwMode="auto">
          <a:xfrm>
            <a:off x="8965068" y="2328418"/>
            <a:ext cx="3088964" cy="2651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изготавливает детскую, женскую и мужскую одежду из трикотажа, является правообладателем торговых знаков «</a:t>
            </a:r>
            <a:r>
              <a:rPr lang="en-US" sz="2400">
                <a:latin typeface="Times New Roman"/>
                <a:ea typeface="Times New Roman"/>
                <a:cs typeface="Times New Roman"/>
              </a:rPr>
              <a:t>Ola</a:t>
            </a: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>
                <a:latin typeface="Times New Roman"/>
                <a:ea typeface="Times New Roman"/>
                <a:cs typeface="Times New Roman"/>
              </a:rPr>
              <a:t>kids</a:t>
            </a:r>
            <a:r>
              <a:rPr sz="2400">
                <a:latin typeface="Times New Roman"/>
                <a:ea typeface="Times New Roman"/>
                <a:cs typeface="Times New Roman"/>
              </a:rPr>
              <a:t>» и «Оладушки»</a:t>
            </a:r>
            <a:endParaRPr sz="2400"/>
          </a:p>
        </p:txBody>
      </p:sp>
      <p:sp>
        <p:nvSpPr>
          <p:cNvPr id="1450681894" name=" 1450681893"/>
          <p:cNvSpPr/>
          <p:nvPr/>
        </p:nvSpPr>
        <p:spPr bwMode="auto">
          <a:xfrm>
            <a:off x="6208637" y="7629966"/>
            <a:ext cx="1182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946492782" name="Рисунок 94649278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0077" y="4405968"/>
            <a:ext cx="4161099" cy="2253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61861387" name=" 561861386"/>
          <p:cNvSpPr/>
          <p:nvPr/>
        </p:nvSpPr>
        <p:spPr bwMode="auto">
          <a:xfrm>
            <a:off x="11421009" y="8181770"/>
            <a:ext cx="36200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10033999" name="Рисунок 191003399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452449" y="4889931"/>
            <a:ext cx="2637134" cy="1852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14692969" name=" 1414692968"/>
          <p:cNvSpPr/>
          <p:nvPr/>
        </p:nvSpPr>
        <p:spPr bwMode="auto">
          <a:xfrm>
            <a:off x="15139727" y="8149148"/>
            <a:ext cx="6866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87342883" name="Рисунок 8734288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123542" y="4889931"/>
            <a:ext cx="2478470" cy="1870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888060" name="Заголовок 1"/>
          <p:cNvSpPr>
            <a:spLocks noGrp="1"/>
          </p:cNvSpPr>
          <p:nvPr>
            <p:ph type="title"/>
          </p:nvPr>
        </p:nvSpPr>
        <p:spPr bwMode="auto">
          <a:xfrm>
            <a:off x="1119866" y="161017"/>
            <a:ext cx="9971455" cy="658403"/>
          </a:xfrm>
        </p:spPr>
        <p:txBody>
          <a:bodyPr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 Ведущими предприятиями по производству </a:t>
            </a:r>
            <a:r>
              <a:rPr sz="2400" b="1" i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являются следующие компании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77383918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EDF88C9-DEC4-4958-4692-3657C99006A5}" type="slidenum">
              <a:rPr lang="ru-RU"/>
              <a:t>4</a:t>
            </a:fld>
            <a:endParaRPr lang="ru-RU"/>
          </a:p>
        </p:txBody>
      </p:sp>
      <p:sp>
        <p:nvSpPr>
          <p:cNvPr id="1237055621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33442525" name="Скругленный прямоугольник 11"/>
          <p:cNvSpPr/>
          <p:nvPr/>
        </p:nvSpPr>
        <p:spPr bwMode="auto">
          <a:xfrm>
            <a:off x="4415891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714676194" name="Скругленный прямоугольник 12"/>
          <p:cNvSpPr/>
          <p:nvPr/>
        </p:nvSpPr>
        <p:spPr bwMode="auto">
          <a:xfrm>
            <a:off x="119738" y="2143319"/>
            <a:ext cx="4385618" cy="300017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49548218" name="Скругленный прямоугольник 14"/>
          <p:cNvSpPr/>
          <p:nvPr/>
        </p:nvSpPr>
        <p:spPr bwMode="auto">
          <a:xfrm>
            <a:off x="4382159" y="2143319"/>
            <a:ext cx="4259035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278339231" name="Скругленный прямоугольник 17"/>
          <p:cNvSpPr/>
          <p:nvPr/>
        </p:nvSpPr>
        <p:spPr bwMode="auto">
          <a:xfrm>
            <a:off x="8675572" y="1000777"/>
            <a:ext cx="3427606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425060684" name="Скругленный прямоугольник 18"/>
          <p:cNvSpPr/>
          <p:nvPr/>
        </p:nvSpPr>
        <p:spPr bwMode="auto">
          <a:xfrm>
            <a:off x="8675572" y="2143795"/>
            <a:ext cx="3449784" cy="3032535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6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504074990" name="TextBox 1504074989"/>
          <p:cNvSpPr txBox="1"/>
          <p:nvPr/>
        </p:nvSpPr>
        <p:spPr bwMode="auto">
          <a:xfrm>
            <a:off x="494606" y="1081255"/>
            <a:ext cx="360247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61718808" name="TextBox 661718807"/>
          <p:cNvSpPr txBox="1"/>
          <p:nvPr/>
        </p:nvSpPr>
        <p:spPr bwMode="auto">
          <a:xfrm>
            <a:off x="180970" y="2464486"/>
            <a:ext cx="4094036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55281176" name="TextBox 1155281175"/>
          <p:cNvSpPr txBox="1"/>
          <p:nvPr/>
        </p:nvSpPr>
        <p:spPr bwMode="auto">
          <a:xfrm>
            <a:off x="4578885" y="989815"/>
            <a:ext cx="4023228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353763" name="TextBox 17353762"/>
          <p:cNvSpPr txBox="1"/>
          <p:nvPr/>
        </p:nvSpPr>
        <p:spPr bwMode="auto">
          <a:xfrm>
            <a:off x="4627821" y="2281588"/>
            <a:ext cx="428639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1800">
              <a:solidFill>
                <a:schemeClr val="tx1"/>
              </a:solidFill>
            </a:endParaRPr>
          </a:p>
        </p:txBody>
      </p:sp>
      <p:sp>
        <p:nvSpPr>
          <p:cNvPr id="1988124512" name="TextBox 1988124511"/>
          <p:cNvSpPr txBox="1"/>
          <p:nvPr/>
        </p:nvSpPr>
        <p:spPr bwMode="auto">
          <a:xfrm>
            <a:off x="8586106" y="985519"/>
            <a:ext cx="3606396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«Славянка Текстиль» </a:t>
            </a: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Владимир)</a:t>
            </a:r>
            <a:endParaRPr sz="2000">
              <a:solidFill>
                <a:schemeClr val="bg1"/>
              </a:solidFill>
            </a:endParaRPr>
          </a:p>
        </p:txBody>
      </p:sp>
      <p:sp>
        <p:nvSpPr>
          <p:cNvPr id="1068792829" name="TextBox 1068792828"/>
          <p:cNvSpPr txBox="1"/>
          <p:nvPr/>
        </p:nvSpPr>
        <p:spPr bwMode="auto">
          <a:xfrm>
            <a:off x="8826994" y="2403509"/>
            <a:ext cx="3365112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endParaRPr sz="2200"/>
          </a:p>
        </p:txBody>
      </p:sp>
      <p:sp>
        <p:nvSpPr>
          <p:cNvPr id="2033100873" name="TextBox 2033100872"/>
          <p:cNvSpPr txBox="1"/>
          <p:nvPr/>
        </p:nvSpPr>
        <p:spPr bwMode="auto">
          <a:xfrm>
            <a:off x="769445" y="1096513"/>
            <a:ext cx="308631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73235915" name="TextBox 1473235914"/>
          <p:cNvSpPr txBox="1"/>
          <p:nvPr/>
        </p:nvSpPr>
        <p:spPr bwMode="auto">
          <a:xfrm>
            <a:off x="4462383" y="1139163"/>
            <a:ext cx="4139875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895659798" name="TextBox 1895659797"/>
          <p:cNvSpPr txBox="1"/>
          <p:nvPr/>
        </p:nvSpPr>
        <p:spPr bwMode="auto">
          <a:xfrm>
            <a:off x="4627821" y="2317511"/>
            <a:ext cx="402333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793261890" name="TextBox 1793261889"/>
          <p:cNvSpPr txBox="1"/>
          <p:nvPr/>
        </p:nvSpPr>
        <p:spPr bwMode="auto">
          <a:xfrm>
            <a:off x="8965068" y="2328418"/>
            <a:ext cx="30890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1216643569" name="TextBox 1216643568"/>
          <p:cNvSpPr txBox="1"/>
          <p:nvPr/>
        </p:nvSpPr>
        <p:spPr bwMode="auto">
          <a:xfrm>
            <a:off x="242936" y="1015999"/>
            <a:ext cx="4139223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«Лакинский текстиль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 </a:t>
            </a: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Лакинск) </a:t>
            </a: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43963637" name="TextBox 643963636"/>
          <p:cNvSpPr txBox="1"/>
          <p:nvPr/>
        </p:nvSpPr>
        <p:spPr bwMode="auto">
          <a:xfrm>
            <a:off x="439506" y="2281587"/>
            <a:ext cx="3657576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Один из крупнейших российских производителей чулочно-носочных изделий для мужчин, женщин и детей.</a:t>
            </a:r>
            <a:endParaRPr sz="2400"/>
          </a:p>
        </p:txBody>
      </p:sp>
      <p:sp>
        <p:nvSpPr>
          <p:cNvPr id="1363780991" name="TextBox 1363780990"/>
          <p:cNvSpPr txBox="1"/>
          <p:nvPr/>
        </p:nvSpPr>
        <p:spPr bwMode="auto">
          <a:xfrm>
            <a:off x="4760585" y="1096513"/>
            <a:ext cx="3480898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«Феникс» </a:t>
            </a: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Ковров) </a:t>
            </a:r>
            <a:endParaRPr sz="2400">
              <a:solidFill>
                <a:schemeClr val="bg1"/>
              </a:solidFill>
            </a:endParaRPr>
          </a:p>
        </p:txBody>
      </p:sp>
      <p:sp>
        <p:nvSpPr>
          <p:cNvPr id="1409919302" name="TextBox 1409919301"/>
          <p:cNvSpPr txBox="1"/>
          <p:nvPr/>
        </p:nvSpPr>
        <p:spPr bwMode="auto">
          <a:xfrm>
            <a:off x="4578885" y="2403509"/>
            <a:ext cx="4204590" cy="24384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производит одежду для детей от 0 до 11 лет под торговой маркой «Puzziki»: широкий ассортимент от нижнего белья до верхней детской одежды, более 250 наименований изделий, любые товары для новорожденных.</a:t>
            </a:r>
          </a:p>
        </p:txBody>
      </p:sp>
      <p:sp>
        <p:nvSpPr>
          <p:cNvPr id="1719727303" name="TextBox 1719727302"/>
          <p:cNvSpPr txBox="1"/>
          <p:nvPr/>
        </p:nvSpPr>
        <p:spPr bwMode="auto">
          <a:xfrm>
            <a:off x="8797476" y="2363248"/>
            <a:ext cx="3233179" cy="22860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разрабатывает и выпускает широкий спектр профессиональной одежды высокого качества</a:t>
            </a:r>
            <a:r>
              <a:rPr sz="1200">
                <a:latin typeface="Times New Roman"/>
                <a:ea typeface="Times New Roman"/>
                <a:cs typeface="Times New Roman"/>
              </a:rPr>
              <a:t>.</a:t>
            </a:r>
            <a:endParaRPr/>
          </a:p>
        </p:txBody>
      </p:sp>
      <p:sp>
        <p:nvSpPr>
          <p:cNvPr id="1923536688" name=" 1923536687"/>
          <p:cNvSpPr/>
          <p:nvPr/>
        </p:nvSpPr>
        <p:spPr bwMode="auto">
          <a:xfrm>
            <a:off x="6367759" y="7758243"/>
            <a:ext cx="8910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582957181" name="Рисунок 58295718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19737" y="4201862"/>
            <a:ext cx="4186591" cy="2355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03533638" name=" 1003533637"/>
          <p:cNvSpPr/>
          <p:nvPr/>
        </p:nvSpPr>
        <p:spPr bwMode="auto">
          <a:xfrm>
            <a:off x="10310629" y="7853493"/>
            <a:ext cx="10343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798590420" name="Рисунок 79859041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342069" y="4990108"/>
            <a:ext cx="4345968" cy="1772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15498873" name=" 1315498872"/>
          <p:cNvSpPr/>
          <p:nvPr/>
        </p:nvSpPr>
        <p:spPr bwMode="auto">
          <a:xfrm>
            <a:off x="15506155" y="8124039"/>
            <a:ext cx="6619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430568850" name="Рисунок 43056884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758203" y="4649283"/>
            <a:ext cx="3311725" cy="2113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31761189" name="Заголовок 1"/>
          <p:cNvSpPr>
            <a:spLocks noGrp="1"/>
          </p:cNvSpPr>
          <p:nvPr>
            <p:ph type="title"/>
          </p:nvPr>
        </p:nvSpPr>
        <p:spPr bwMode="auto">
          <a:xfrm>
            <a:off x="1119866" y="161017"/>
            <a:ext cx="9971455" cy="658403"/>
          </a:xfrm>
        </p:spPr>
        <p:txBody>
          <a:bodyPr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 Ведущими предприятиями по производству </a:t>
            </a:r>
            <a:r>
              <a:rPr sz="2400" b="1" i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являются следующие компании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82937092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D64C4B6-6DA3-9CF4-F2B2-E8346257F5D0}" type="slidenum">
              <a:rPr lang="ru-RU"/>
              <a:t>5</a:t>
            </a:fld>
            <a:endParaRPr lang="ru-RU"/>
          </a:p>
        </p:txBody>
      </p:sp>
      <p:sp>
        <p:nvSpPr>
          <p:cNvPr id="134406665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938751493" name="Скругленный прямоугольник 11"/>
          <p:cNvSpPr/>
          <p:nvPr/>
        </p:nvSpPr>
        <p:spPr bwMode="auto">
          <a:xfrm>
            <a:off x="4415891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821411568" name="Скругленный прямоугольник 12"/>
          <p:cNvSpPr/>
          <p:nvPr/>
        </p:nvSpPr>
        <p:spPr bwMode="auto">
          <a:xfrm>
            <a:off x="119738" y="2143319"/>
            <a:ext cx="4385618" cy="3109471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753850084" name="Скругленный прямоугольник 14"/>
          <p:cNvSpPr/>
          <p:nvPr/>
        </p:nvSpPr>
        <p:spPr bwMode="auto">
          <a:xfrm>
            <a:off x="4382159" y="2143319"/>
            <a:ext cx="4259035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1992436343" name="Скругленный прямоугольник 17"/>
          <p:cNvSpPr/>
          <p:nvPr/>
        </p:nvSpPr>
        <p:spPr bwMode="auto">
          <a:xfrm>
            <a:off x="8675572" y="1000777"/>
            <a:ext cx="3427606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788061113" name="Скругленный прямоугольник 18"/>
          <p:cNvSpPr/>
          <p:nvPr/>
        </p:nvSpPr>
        <p:spPr bwMode="auto">
          <a:xfrm>
            <a:off x="8651159" y="2143795"/>
            <a:ext cx="3449784" cy="3032535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6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00062437" name="TextBox 1800062436"/>
          <p:cNvSpPr txBox="1"/>
          <p:nvPr/>
        </p:nvSpPr>
        <p:spPr bwMode="auto">
          <a:xfrm>
            <a:off x="494606" y="1081255"/>
            <a:ext cx="360247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76723635" name="TextBox 876723634"/>
          <p:cNvSpPr txBox="1"/>
          <p:nvPr/>
        </p:nvSpPr>
        <p:spPr bwMode="auto">
          <a:xfrm>
            <a:off x="180970" y="2464486"/>
            <a:ext cx="4094036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050457680" name="TextBox 1050457679"/>
          <p:cNvSpPr txBox="1"/>
          <p:nvPr/>
        </p:nvSpPr>
        <p:spPr bwMode="auto">
          <a:xfrm>
            <a:off x="4578885" y="989815"/>
            <a:ext cx="4023228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32138463" name="TextBox 1432138462"/>
          <p:cNvSpPr txBox="1"/>
          <p:nvPr/>
        </p:nvSpPr>
        <p:spPr bwMode="auto">
          <a:xfrm>
            <a:off x="4627821" y="2281588"/>
            <a:ext cx="428639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1800">
              <a:solidFill>
                <a:schemeClr val="tx1"/>
              </a:solidFill>
            </a:endParaRPr>
          </a:p>
        </p:txBody>
      </p:sp>
      <p:sp>
        <p:nvSpPr>
          <p:cNvPr id="288279003" name="TextBox 288279002"/>
          <p:cNvSpPr txBox="1"/>
          <p:nvPr/>
        </p:nvSpPr>
        <p:spPr bwMode="auto">
          <a:xfrm>
            <a:off x="8586106" y="985519"/>
            <a:ext cx="3606756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«Кольчугинская швейная фабрика»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sz="22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Кольчугино) </a:t>
            </a:r>
            <a:endParaRPr sz="2200">
              <a:solidFill>
                <a:schemeClr val="bg1"/>
              </a:solidFill>
            </a:endParaRPr>
          </a:p>
        </p:txBody>
      </p:sp>
      <p:sp>
        <p:nvSpPr>
          <p:cNvPr id="925324646" name="TextBox 925324645"/>
          <p:cNvSpPr txBox="1"/>
          <p:nvPr/>
        </p:nvSpPr>
        <p:spPr bwMode="auto">
          <a:xfrm>
            <a:off x="8826994" y="2403509"/>
            <a:ext cx="3365112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endParaRPr sz="2200"/>
          </a:p>
        </p:txBody>
      </p:sp>
      <p:sp>
        <p:nvSpPr>
          <p:cNvPr id="1723455867" name="TextBox 1723455866"/>
          <p:cNvSpPr txBox="1"/>
          <p:nvPr/>
        </p:nvSpPr>
        <p:spPr bwMode="auto">
          <a:xfrm>
            <a:off x="769445" y="1096513"/>
            <a:ext cx="308631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614598245" name="TextBox 614598244"/>
          <p:cNvSpPr txBox="1"/>
          <p:nvPr/>
        </p:nvSpPr>
        <p:spPr bwMode="auto">
          <a:xfrm>
            <a:off x="4462383" y="1139163"/>
            <a:ext cx="4139875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29089614" name="TextBox 1629089613"/>
          <p:cNvSpPr txBox="1"/>
          <p:nvPr/>
        </p:nvSpPr>
        <p:spPr bwMode="auto">
          <a:xfrm>
            <a:off x="4627821" y="2317511"/>
            <a:ext cx="402333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013025337" name="TextBox 1013025336"/>
          <p:cNvSpPr txBox="1"/>
          <p:nvPr/>
        </p:nvSpPr>
        <p:spPr bwMode="auto">
          <a:xfrm>
            <a:off x="8965068" y="2328418"/>
            <a:ext cx="30890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1429054530" name="TextBox 1429054529"/>
          <p:cNvSpPr txBox="1"/>
          <p:nvPr/>
        </p:nvSpPr>
        <p:spPr bwMode="auto">
          <a:xfrm>
            <a:off x="231947" y="1139163"/>
            <a:ext cx="4139583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АО «Сударь» </a:t>
            </a: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Ковров)</a:t>
            </a:r>
          </a:p>
        </p:txBody>
      </p:sp>
      <p:sp>
        <p:nvSpPr>
          <p:cNvPr id="1193188052" name="TextBox 1193188051"/>
          <p:cNvSpPr txBox="1"/>
          <p:nvPr/>
        </p:nvSpPr>
        <p:spPr bwMode="auto">
          <a:xfrm>
            <a:off x="399200" y="2546129"/>
            <a:ext cx="3657612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1894279114" name="TextBox 1894279113"/>
          <p:cNvSpPr txBox="1"/>
          <p:nvPr/>
        </p:nvSpPr>
        <p:spPr bwMode="auto">
          <a:xfrm>
            <a:off x="4760585" y="1096513"/>
            <a:ext cx="3480934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08863606" name="TextBox 908863605"/>
          <p:cNvSpPr txBox="1"/>
          <p:nvPr/>
        </p:nvSpPr>
        <p:spPr bwMode="auto">
          <a:xfrm>
            <a:off x="4578885" y="2403509"/>
            <a:ext cx="420473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2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75143782" name="TextBox 1475143781"/>
          <p:cNvSpPr txBox="1"/>
          <p:nvPr/>
        </p:nvSpPr>
        <p:spPr bwMode="auto">
          <a:xfrm>
            <a:off x="8869999" y="2557036"/>
            <a:ext cx="323332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/>
          </a:p>
        </p:txBody>
      </p:sp>
      <p:sp>
        <p:nvSpPr>
          <p:cNvPr id="1052158929" name="TextBox 1052158928"/>
          <p:cNvSpPr txBox="1"/>
          <p:nvPr/>
        </p:nvSpPr>
        <p:spPr bwMode="auto">
          <a:xfrm>
            <a:off x="290067" y="2143795"/>
            <a:ext cx="3875878" cy="31089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Крупнейшая швейная фабрика по пошиву мужских костюмов под собственными торговыми марками «Sudar» и «VENZANO», а также одежды для школы (для мальчиков).Предприятие имеет экспериментальное, подготовительное и швейное производство, оснащено высокотехнологичным современным оборудованием.</a:t>
            </a:r>
          </a:p>
        </p:txBody>
      </p:sp>
      <p:sp>
        <p:nvSpPr>
          <p:cNvPr id="1045736629" name="TextBox 1045736628"/>
          <p:cNvSpPr txBox="1"/>
          <p:nvPr/>
        </p:nvSpPr>
        <p:spPr bwMode="auto">
          <a:xfrm>
            <a:off x="4371530" y="994111"/>
            <a:ext cx="4259152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«Меленковская швейная фабрика «Имидж»</a:t>
            </a: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Меленки) </a:t>
            </a:r>
            <a:endParaRPr sz="2200">
              <a:solidFill>
                <a:schemeClr val="bg1"/>
              </a:solidFill>
            </a:endParaRPr>
          </a:p>
        </p:txBody>
      </p:sp>
      <p:sp>
        <p:nvSpPr>
          <p:cNvPr id="1461075119" name="TextBox 1461075118"/>
          <p:cNvSpPr txBox="1"/>
          <p:nvPr/>
        </p:nvSpPr>
        <p:spPr bwMode="auto">
          <a:xfrm>
            <a:off x="4544158" y="2143794"/>
            <a:ext cx="3935035" cy="283467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занимается  пошивом так называемой «тяжелой» спецодежды – рабочих костюмов, в том числе и зимних, для сварщиков, металлургов и представителей других профессий, чья деятельность сопряжена с рисками и требует повышенной степени защиты.</a:t>
            </a:r>
            <a:endParaRPr/>
          </a:p>
        </p:txBody>
      </p:sp>
      <p:sp>
        <p:nvSpPr>
          <p:cNvPr id="80289243" name="TextBox 80289242"/>
          <p:cNvSpPr txBox="1"/>
          <p:nvPr/>
        </p:nvSpPr>
        <p:spPr bwMode="auto">
          <a:xfrm>
            <a:off x="8826994" y="2317511"/>
            <a:ext cx="2903862" cy="210315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производитель верхней женской одежды. Основное направление деятельности – пошив женских пальто. </a:t>
            </a:r>
            <a:endParaRPr sz="2200"/>
          </a:p>
        </p:txBody>
      </p:sp>
      <p:sp>
        <p:nvSpPr>
          <p:cNvPr id="1567149065" name=" 1567149064"/>
          <p:cNvSpPr/>
          <p:nvPr/>
        </p:nvSpPr>
        <p:spPr bwMode="auto">
          <a:xfrm>
            <a:off x="7943681" y="2464485"/>
            <a:ext cx="5656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538653999" name="Рисунок 53865399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975121" y="4927175"/>
            <a:ext cx="1824068" cy="183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0279513" name=" 1120279512"/>
          <p:cNvSpPr/>
          <p:nvPr/>
        </p:nvSpPr>
        <p:spPr bwMode="auto">
          <a:xfrm>
            <a:off x="10559058" y="8219014"/>
            <a:ext cx="9772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58172638" name="Рисунок 195817263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590498" y="4927175"/>
            <a:ext cx="3651020" cy="1912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2836929" name=" 192836928"/>
          <p:cNvSpPr/>
          <p:nvPr/>
        </p:nvSpPr>
        <p:spPr bwMode="auto">
          <a:xfrm>
            <a:off x="14674372" y="8086089"/>
            <a:ext cx="9812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00491731" name="Рисунок 150049173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705812" y="4794249"/>
            <a:ext cx="3367124" cy="1842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2912653" name=" 2072912652"/>
          <p:cNvSpPr/>
          <p:nvPr/>
        </p:nvSpPr>
        <p:spPr bwMode="auto">
          <a:xfrm>
            <a:off x="9496564" y="7000047"/>
            <a:ext cx="994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870703658" name="Заголовок 1"/>
          <p:cNvSpPr>
            <a:spLocks noGrp="1"/>
          </p:cNvSpPr>
          <p:nvPr>
            <p:ph type="title"/>
          </p:nvPr>
        </p:nvSpPr>
        <p:spPr bwMode="auto">
          <a:xfrm>
            <a:off x="1119866" y="161017"/>
            <a:ext cx="9971455" cy="658403"/>
          </a:xfrm>
        </p:spPr>
        <p:txBody>
          <a:bodyPr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 Ведущими предприятиями по производству </a:t>
            </a:r>
            <a:r>
              <a:rPr sz="2400" b="1" i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являются следующие компании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6658961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2977F7C-8DD9-1B03-2326-D0BF7C8322C0}" type="slidenum">
              <a:rPr lang="ru-RU"/>
              <a:t>6</a:t>
            </a:fld>
            <a:endParaRPr lang="ru-RU"/>
          </a:p>
        </p:txBody>
      </p:sp>
      <p:sp>
        <p:nvSpPr>
          <p:cNvPr id="1360506100" name="Скругленный прямоугольник 10"/>
          <p:cNvSpPr/>
          <p:nvPr/>
        </p:nvSpPr>
        <p:spPr bwMode="auto">
          <a:xfrm>
            <a:off x="249006" y="1015999"/>
            <a:ext cx="5276886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91403470" name="Скругленный прямоугольник 11"/>
          <p:cNvSpPr/>
          <p:nvPr/>
        </p:nvSpPr>
        <p:spPr bwMode="auto">
          <a:xfrm>
            <a:off x="6369535" y="1015999"/>
            <a:ext cx="5333999" cy="943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906178816" name="Скругленный прямоугольник 12"/>
          <p:cNvSpPr/>
          <p:nvPr/>
        </p:nvSpPr>
        <p:spPr bwMode="auto">
          <a:xfrm>
            <a:off x="180969" y="2078204"/>
            <a:ext cx="5406153" cy="3109471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939664090" name="Скругленный прямоугольник 14"/>
          <p:cNvSpPr/>
          <p:nvPr/>
        </p:nvSpPr>
        <p:spPr bwMode="auto">
          <a:xfrm>
            <a:off x="6771018" y="2132851"/>
            <a:ext cx="4773281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944987322" name="TextBox 944987321"/>
          <p:cNvSpPr txBox="1"/>
          <p:nvPr/>
        </p:nvSpPr>
        <p:spPr bwMode="auto">
          <a:xfrm>
            <a:off x="494606" y="1081255"/>
            <a:ext cx="360247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565014307" name="TextBox 1565014306"/>
          <p:cNvSpPr txBox="1"/>
          <p:nvPr/>
        </p:nvSpPr>
        <p:spPr bwMode="auto">
          <a:xfrm>
            <a:off x="180970" y="2464486"/>
            <a:ext cx="4094036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359432755" name="TextBox 1359432754"/>
          <p:cNvSpPr txBox="1"/>
          <p:nvPr/>
        </p:nvSpPr>
        <p:spPr bwMode="auto">
          <a:xfrm>
            <a:off x="4578885" y="989815"/>
            <a:ext cx="4023228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41832674" name="TextBox 2141832673"/>
          <p:cNvSpPr txBox="1"/>
          <p:nvPr/>
        </p:nvSpPr>
        <p:spPr bwMode="auto">
          <a:xfrm>
            <a:off x="4627821" y="2281588"/>
            <a:ext cx="428639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1800">
              <a:solidFill>
                <a:schemeClr val="tx1"/>
              </a:solidFill>
            </a:endParaRPr>
          </a:p>
        </p:txBody>
      </p:sp>
      <p:sp>
        <p:nvSpPr>
          <p:cNvPr id="2066004398" name="TextBox 2066004397"/>
          <p:cNvSpPr txBox="1"/>
          <p:nvPr/>
        </p:nvSpPr>
        <p:spPr bwMode="auto">
          <a:xfrm>
            <a:off x="8586106" y="985519"/>
            <a:ext cx="360686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2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78950723" name="TextBox 1378950722"/>
          <p:cNvSpPr txBox="1"/>
          <p:nvPr/>
        </p:nvSpPr>
        <p:spPr bwMode="auto">
          <a:xfrm>
            <a:off x="8826994" y="2403509"/>
            <a:ext cx="3365112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endParaRPr sz="2200"/>
          </a:p>
        </p:txBody>
      </p:sp>
      <p:sp>
        <p:nvSpPr>
          <p:cNvPr id="1920655880" name="TextBox 1920655879"/>
          <p:cNvSpPr txBox="1"/>
          <p:nvPr/>
        </p:nvSpPr>
        <p:spPr bwMode="auto">
          <a:xfrm>
            <a:off x="769445" y="1096513"/>
            <a:ext cx="308631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371707814" name="TextBox 1371707813"/>
          <p:cNvSpPr txBox="1"/>
          <p:nvPr/>
        </p:nvSpPr>
        <p:spPr bwMode="auto">
          <a:xfrm>
            <a:off x="4462383" y="1139163"/>
            <a:ext cx="4139875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41317170" name="TextBox 241317169"/>
          <p:cNvSpPr txBox="1"/>
          <p:nvPr/>
        </p:nvSpPr>
        <p:spPr bwMode="auto">
          <a:xfrm>
            <a:off x="4627821" y="2317511"/>
            <a:ext cx="402333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597537023" name="TextBox 1597537022"/>
          <p:cNvSpPr txBox="1"/>
          <p:nvPr/>
        </p:nvSpPr>
        <p:spPr bwMode="auto">
          <a:xfrm>
            <a:off x="8965068" y="2328418"/>
            <a:ext cx="30890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254755385" name="TextBox 254755384"/>
          <p:cNvSpPr txBox="1"/>
          <p:nvPr/>
        </p:nvSpPr>
        <p:spPr bwMode="auto">
          <a:xfrm>
            <a:off x="231947" y="1139163"/>
            <a:ext cx="4139655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2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627858565" name="TextBox 1627858564"/>
          <p:cNvSpPr txBox="1"/>
          <p:nvPr/>
        </p:nvSpPr>
        <p:spPr bwMode="auto">
          <a:xfrm>
            <a:off x="399200" y="2546129"/>
            <a:ext cx="3657612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1226980529" name="TextBox 1226980528"/>
          <p:cNvSpPr txBox="1"/>
          <p:nvPr/>
        </p:nvSpPr>
        <p:spPr bwMode="auto">
          <a:xfrm>
            <a:off x="4760585" y="1096513"/>
            <a:ext cx="3480934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093130099" name="TextBox 1093130098"/>
          <p:cNvSpPr txBox="1"/>
          <p:nvPr/>
        </p:nvSpPr>
        <p:spPr bwMode="auto">
          <a:xfrm>
            <a:off x="4578885" y="2403509"/>
            <a:ext cx="420473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2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98618022" name="TextBox 698618021"/>
          <p:cNvSpPr txBox="1"/>
          <p:nvPr/>
        </p:nvSpPr>
        <p:spPr bwMode="auto">
          <a:xfrm>
            <a:off x="8869999" y="2557036"/>
            <a:ext cx="323332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/>
          </a:p>
        </p:txBody>
      </p:sp>
      <p:sp>
        <p:nvSpPr>
          <p:cNvPr id="1482753021" name="TextBox 1482753020"/>
          <p:cNvSpPr txBox="1"/>
          <p:nvPr/>
        </p:nvSpPr>
        <p:spPr bwMode="auto">
          <a:xfrm>
            <a:off x="290067" y="2143795"/>
            <a:ext cx="3876130" cy="1685077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1800" dirty="0" err="1">
                <a:latin typeface="Times New Roman"/>
                <a:ea typeface="Times New Roman"/>
                <a:cs typeface="Times New Roman"/>
              </a:rPr>
              <a:t>специализируется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выпуске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легкой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женской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, а в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последние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годы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расширило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выпускаемый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ассортимент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–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стали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шить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костюмы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жакеты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подкладке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легкие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800" dirty="0" err="1">
                <a:latin typeface="Times New Roman"/>
                <a:ea typeface="Times New Roman"/>
                <a:cs typeface="Times New Roman"/>
              </a:rPr>
              <a:t>пальто</a:t>
            </a:r>
            <a:r>
              <a:rPr sz="1800" dirty="0">
                <a:latin typeface="Times New Roman"/>
                <a:ea typeface="Times New Roman"/>
                <a:cs typeface="Times New Roman"/>
              </a:rPr>
              <a:t>. </a:t>
            </a:r>
          </a:p>
        </p:txBody>
      </p:sp>
      <p:sp>
        <p:nvSpPr>
          <p:cNvPr id="1457708139" name="TextBox 1457708138"/>
          <p:cNvSpPr txBox="1"/>
          <p:nvPr/>
        </p:nvSpPr>
        <p:spPr bwMode="auto">
          <a:xfrm>
            <a:off x="7027992" y="1093461"/>
            <a:ext cx="4259440" cy="8229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Базовые предприятия в производстве обуви:</a:t>
            </a:r>
          </a:p>
        </p:txBody>
      </p:sp>
      <p:sp>
        <p:nvSpPr>
          <p:cNvPr id="611587908" name="TextBox 611587907"/>
          <p:cNvSpPr txBox="1"/>
          <p:nvPr/>
        </p:nvSpPr>
        <p:spPr bwMode="auto">
          <a:xfrm>
            <a:off x="4578885" y="2226071"/>
            <a:ext cx="3935251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/>
          </a:p>
        </p:txBody>
      </p:sp>
      <p:sp>
        <p:nvSpPr>
          <p:cNvPr id="1858596011" name="TextBox 1858596010"/>
          <p:cNvSpPr txBox="1"/>
          <p:nvPr/>
        </p:nvSpPr>
        <p:spPr bwMode="auto">
          <a:xfrm>
            <a:off x="760338" y="959352"/>
            <a:ext cx="3867482" cy="1158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АО «Вязниковская швейная фабрика» </a:t>
            </a: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Вязники)</a:t>
            </a:r>
            <a:endParaRPr/>
          </a:p>
        </p:txBody>
      </p:sp>
      <p:sp>
        <p:nvSpPr>
          <p:cNvPr id="112572265" name="TextBox 112572264"/>
          <p:cNvSpPr txBox="1"/>
          <p:nvPr/>
        </p:nvSpPr>
        <p:spPr bwMode="auto">
          <a:xfrm>
            <a:off x="7027992" y="2281588"/>
            <a:ext cx="3886399" cy="283976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000"/>
              <a:t>-</a:t>
            </a:r>
            <a:r>
              <a:rPr sz="2000">
                <a:latin typeface="Times New Roman"/>
                <a:ea typeface="Times New Roman"/>
                <a:cs typeface="Times New Roman"/>
              </a:rPr>
              <a:t>обособленное предприятие ЗАО «Ральф Рингер» в г. Владимире (обувь с верхом из кожи мужская и для мальчиков), </a:t>
            </a:r>
          </a:p>
          <a:p>
            <a:pPr algn="l"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-ООО «Кондраковский завод резиновой обуви» в о. Муром (обувь водонепроницаемая), </a:t>
            </a:r>
          </a:p>
          <a:p>
            <a:pPr algn="l"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-ООО «Жанетт» в  г. Меленки (обувь из ЭВА).</a:t>
            </a:r>
            <a:endParaRPr sz="2000"/>
          </a:p>
        </p:txBody>
      </p:sp>
      <p:pic>
        <p:nvPicPr>
          <p:cNvPr id="844230124" name="Рисунок 84423012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081557" y="4980780"/>
            <a:ext cx="2023176" cy="1813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6119788" name=" 526119787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89610820" name="Рисунок 118961081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462383" y="5063518"/>
            <a:ext cx="1967624" cy="1604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20934956" name=" 620934955"/>
          <p:cNvSpPr/>
          <p:nvPr/>
        </p:nvSpPr>
        <p:spPr bwMode="auto">
          <a:xfrm>
            <a:off x="14838558" y="7604711"/>
            <a:ext cx="4981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88074072" name="Рисунок 158807407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533650" y="5133030"/>
            <a:ext cx="2502883" cy="1534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07600720" name=" 1407600719"/>
          <p:cNvSpPr/>
          <p:nvPr/>
        </p:nvSpPr>
        <p:spPr bwMode="auto">
          <a:xfrm>
            <a:off x="15243071" y="6583918"/>
            <a:ext cx="4707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077436349" name="Рисунок 207743634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157658" y="5201901"/>
            <a:ext cx="2360927" cy="1491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«Билет в будущее»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BE64"/>
      </a:accent1>
      <a:accent2>
        <a:srgbClr val="4285F4"/>
      </a:accent2>
      <a:accent3>
        <a:srgbClr val="9477E6"/>
      </a:accent3>
      <a:accent4>
        <a:srgbClr val="00BBD6"/>
      </a:accent4>
      <a:accent5>
        <a:srgbClr val="F5675A"/>
      </a:accent5>
      <a:accent6>
        <a:srgbClr val="F1F5F9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746</Words>
  <Application>Microsoft Office PowerPoint</Application>
  <DocSecurity>0</DocSecurity>
  <PresentationFormat>Широкоэкранный</PresentationFormat>
  <Paragraphs>70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Mulish</vt:lpstr>
      <vt:lpstr>Times New Roman</vt:lpstr>
      <vt:lpstr>PT Serif</vt:lpstr>
      <vt:lpstr>Calibri</vt:lpstr>
      <vt:lpstr>Тема Office</vt:lpstr>
      <vt:lpstr> Современные предприятия легкой промышленности</vt:lpstr>
      <vt:lpstr> Современные предприятия легкой промышленности</vt:lpstr>
      <vt:lpstr> Ведущими предприятиями по производству одежды являются следующие компании</vt:lpstr>
      <vt:lpstr> Ведущими предприятиями по производству одежды являются следующие компании</vt:lpstr>
      <vt:lpstr> Ведущими предприятиями по производству одежды являются следующие компании</vt:lpstr>
      <vt:lpstr> Ведущими предприятиями по производству одежды являются следующие компании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9</cp:revision>
  <dcterms:created xsi:type="dcterms:W3CDTF">2025-09-09T12:47:31Z</dcterms:created>
  <dcterms:modified xsi:type="dcterms:W3CDTF">2025-10-19T16:35:58Z</dcterms:modified>
  <dc:identifier/>
  <dc:language/>
  <cp:version/>
</cp:coreProperties>
</file>